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63" r:id="rId3"/>
    <p:sldId id="264" r:id="rId4"/>
    <p:sldId id="265" r:id="rId5"/>
    <p:sldId id="267" r:id="rId6"/>
    <p:sldId id="270" r:id="rId7"/>
    <p:sldId id="291" r:id="rId8"/>
    <p:sldId id="272" r:id="rId9"/>
    <p:sldId id="292" r:id="rId10"/>
    <p:sldId id="293" r:id="rId11"/>
    <p:sldId id="294" r:id="rId12"/>
    <p:sldId id="276" r:id="rId13"/>
    <p:sldId id="282" r:id="rId14"/>
    <p:sldId id="295" r:id="rId15"/>
    <p:sldId id="296" r:id="rId16"/>
    <p:sldId id="297" r:id="rId17"/>
    <p:sldId id="298" r:id="rId18"/>
    <p:sldId id="261" r:id="rId19"/>
    <p:sldId id="289" r:id="rId20"/>
    <p:sldId id="290" r:id="rId21"/>
    <p:sldId id="288" r:id="rId22"/>
  </p:sldIdLst>
  <p:sldSz cx="12192000" cy="6858000"/>
  <p:notesSz cx="7010400" cy="92964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69" autoAdjust="0"/>
    <p:restoredTop sz="95077" autoAdjust="0"/>
  </p:normalViewPr>
  <p:slideViewPr>
    <p:cSldViewPr snapToGrid="0">
      <p:cViewPr varScale="1">
        <p:scale>
          <a:sx n="61" d="100"/>
          <a:sy n="61" d="100"/>
        </p:scale>
        <p:origin x="905" y="24"/>
      </p:cViewPr>
      <p:guideLst/>
    </p:cSldViewPr>
  </p:slideViewPr>
  <p:notesTextViewPr>
    <p:cViewPr>
      <p:scale>
        <a:sx n="1" d="1"/>
        <a:sy n="1" d="1"/>
      </p:scale>
      <p:origin x="0" y="0"/>
    </p:cViewPr>
  </p:notesTextViewPr>
  <p:sorterViewPr>
    <p:cViewPr>
      <p:scale>
        <a:sx n="100" d="100"/>
        <a:sy n="100" d="100"/>
      </p:scale>
      <p:origin x="0" y="-195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6D63B8D-7652-4DBA-AF50-67974AA6C340}" type="datetimeFigureOut">
              <a:rPr lang="en-US" smtClean="0"/>
              <a:t>4/24/2019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F9AB56A-1CC5-4FE6-9B4D-EF3D19D91753}" type="slidenum">
              <a:rPr lang="en-US" smtClean="0"/>
              <a:t>‹#›</a:t>
            </a:fld>
            <a:endParaRPr lang="en-US"/>
          </a:p>
        </p:txBody>
      </p:sp>
    </p:spTree>
    <p:extLst>
      <p:ext uri="{BB962C8B-B14F-4D97-AF65-F5344CB8AC3E}">
        <p14:creationId xmlns:p14="http://schemas.microsoft.com/office/powerpoint/2010/main" val="3695207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468F2D-BCE1-4A27-85A9-9BA97DBCBF5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316593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468F2D-BCE1-4A27-85A9-9BA97DBCBF5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2452463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468F2D-BCE1-4A27-85A9-9BA97DBCBF5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3779682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468F2D-BCE1-4A27-85A9-9BA97DBCBF5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4172396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468F2D-BCE1-4A27-85A9-9BA97DBCBF56}" type="datetimeFigureOut">
              <a:rPr lang="en-US" smtClean="0"/>
              <a:t>4/24/2019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71150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468F2D-BCE1-4A27-85A9-9BA97DBCBF5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325817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468F2D-BCE1-4A27-85A9-9BA97DBCBF56}" type="datetimeFigureOut">
              <a:rPr lang="en-US" smtClean="0"/>
              <a:t>4/24/2019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415632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468F2D-BCE1-4A27-85A9-9BA97DBCBF56}" type="datetimeFigureOut">
              <a:rPr lang="en-US" smtClean="0"/>
              <a:t>4/24/2019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1021012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68F2D-BCE1-4A27-85A9-9BA97DBCBF56}"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1357500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468F2D-BCE1-4A27-85A9-9BA97DBCBF5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3349169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468F2D-BCE1-4A27-85A9-9BA97DBCBF56}" type="datetimeFigureOut">
              <a:rPr lang="en-US" smtClean="0"/>
              <a:t>4/24/2019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CAF69-55DF-4021-AFC7-0713C6B171A2}" type="slidenum">
              <a:rPr lang="en-US" smtClean="0"/>
              <a:t>‹#›</a:t>
            </a:fld>
            <a:endParaRPr lang="en-US"/>
          </a:p>
        </p:txBody>
      </p:sp>
    </p:spTree>
    <p:extLst>
      <p:ext uri="{BB962C8B-B14F-4D97-AF65-F5344CB8AC3E}">
        <p14:creationId xmlns:p14="http://schemas.microsoft.com/office/powerpoint/2010/main" val="405612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468F2D-BCE1-4A27-85A9-9BA97DBCBF56}" type="datetimeFigureOut">
              <a:rPr lang="en-US" smtClean="0"/>
              <a:t>4/24/2019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CAF69-55DF-4021-AFC7-0713C6B171A2}" type="slidenum">
              <a:rPr lang="en-US" smtClean="0"/>
              <a:t>‹#›</a:t>
            </a:fld>
            <a:endParaRPr lang="en-US"/>
          </a:p>
        </p:txBody>
      </p:sp>
    </p:spTree>
    <p:extLst>
      <p:ext uri="{BB962C8B-B14F-4D97-AF65-F5344CB8AC3E}">
        <p14:creationId xmlns:p14="http://schemas.microsoft.com/office/powerpoint/2010/main" val="1560150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katy@indiana.edu" TargetMode="External"/><Relationship Id="rId2" Type="http://schemas.openxmlformats.org/officeDocument/2006/relationships/hyperlink" Target="https://tinyurl.com/y7w7ruwg"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otw.cns.i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665" y="5898565"/>
            <a:ext cx="10706196" cy="738664"/>
          </a:xfrm>
          <a:prstGeom prst="rect">
            <a:avLst/>
          </a:prstGeom>
          <a:noFill/>
        </p:spPr>
        <p:txBody>
          <a:bodyPr wrap="square" rtlCol="0">
            <a:spAutoFit/>
          </a:bodyPr>
          <a:lstStyle/>
          <a:p>
            <a:r>
              <a:rPr lang="en-US" sz="1400" dirty="0" smtClean="0">
                <a:solidFill>
                  <a:srgbClr val="C00000"/>
                </a:solidFill>
              </a:rPr>
              <a:t>We </a:t>
            </a:r>
            <a:r>
              <a:rPr lang="en-US" sz="1400" dirty="0">
                <a:solidFill>
                  <a:srgbClr val="C00000"/>
                </a:solidFill>
              </a:rPr>
              <a:t>gratefully acknowledge </a:t>
            </a:r>
            <a:r>
              <a:rPr lang="en-US" sz="1400" dirty="0" smtClean="0">
                <a:solidFill>
                  <a:srgbClr val="C00000"/>
                </a:solidFill>
              </a:rPr>
              <a:t>financial </a:t>
            </a:r>
            <a:r>
              <a:rPr lang="en-US" sz="1400" dirty="0">
                <a:solidFill>
                  <a:srgbClr val="C00000"/>
                </a:solidFill>
              </a:rPr>
              <a:t>and in-kind support for this event: Cyberinfrastructure for Network Science Center; Indiana University School of Informatics, Computing, and Engineering; Innovate Indiana; the IU Research and Technology Corp.; The Mill; </a:t>
            </a:r>
            <a:r>
              <a:rPr lang="en-US" sz="1400" dirty="0" smtClean="0">
                <a:solidFill>
                  <a:srgbClr val="C00000"/>
                </a:solidFill>
              </a:rPr>
              <a:t>the </a:t>
            </a:r>
            <a:r>
              <a:rPr lang="en-US" sz="1400" dirty="0">
                <a:solidFill>
                  <a:srgbClr val="C00000"/>
                </a:solidFill>
              </a:rPr>
              <a:t>Regional Economic Development (RED) </a:t>
            </a:r>
            <a:r>
              <a:rPr lang="en-US" sz="1400" dirty="0" smtClean="0">
                <a:solidFill>
                  <a:srgbClr val="C00000"/>
                </a:solidFill>
              </a:rPr>
              <a:t>Fund; and </a:t>
            </a:r>
            <a:r>
              <a:rPr lang="en-US" sz="1400" dirty="0">
                <a:solidFill>
                  <a:srgbClr val="C00000"/>
                </a:solidFill>
              </a:rPr>
              <a:t>the Indiana </a:t>
            </a:r>
            <a:r>
              <a:rPr lang="en-US" sz="1400" dirty="0" err="1">
                <a:solidFill>
                  <a:srgbClr val="C00000"/>
                </a:solidFill>
              </a:rPr>
              <a:t>IoT</a:t>
            </a:r>
            <a:r>
              <a:rPr lang="en-US" sz="1400" dirty="0">
                <a:solidFill>
                  <a:srgbClr val="C00000"/>
                </a:solidFill>
              </a:rPr>
              <a:t> Lab</a:t>
            </a:r>
            <a:r>
              <a:rPr lang="en-US" sz="1400" dirty="0" smtClean="0">
                <a:solidFill>
                  <a:srgbClr val="C00000"/>
                </a:solidFill>
              </a:rPr>
              <a:t>. </a:t>
            </a:r>
            <a:endParaRPr lang="en-US" sz="1400" b="1" dirty="0">
              <a:solidFill>
                <a:srgbClr val="C00000"/>
              </a:solidFill>
            </a:endParaRPr>
          </a:p>
        </p:txBody>
      </p:sp>
      <p:pic>
        <p:nvPicPr>
          <p:cNvPr id="2" name="Picture 1"/>
          <p:cNvPicPr>
            <a:picLocks noChangeAspect="1"/>
          </p:cNvPicPr>
          <p:nvPr/>
        </p:nvPicPr>
        <p:blipFill>
          <a:blip r:embed="rId2"/>
          <a:stretch>
            <a:fillRect/>
          </a:stretch>
        </p:blipFill>
        <p:spPr>
          <a:xfrm>
            <a:off x="801665" y="363503"/>
            <a:ext cx="10565706" cy="2890018"/>
          </a:xfrm>
          <a:prstGeom prst="rect">
            <a:avLst/>
          </a:prstGeom>
        </p:spPr>
      </p:pic>
      <p:sp>
        <p:nvSpPr>
          <p:cNvPr id="5" name="Rectangle 4"/>
          <p:cNvSpPr/>
          <p:nvPr/>
        </p:nvSpPr>
        <p:spPr>
          <a:xfrm>
            <a:off x="1348636" y="3499536"/>
            <a:ext cx="9471764" cy="2215991"/>
          </a:xfrm>
          <a:prstGeom prst="rect">
            <a:avLst/>
          </a:prstGeom>
        </p:spPr>
        <p:txBody>
          <a:bodyPr wrap="square">
            <a:spAutoFit/>
          </a:bodyPr>
          <a:lstStyle/>
          <a:p>
            <a:r>
              <a:rPr lang="en-US" dirty="0" smtClean="0"/>
              <a:t>The </a:t>
            </a:r>
            <a:r>
              <a:rPr lang="en-US" dirty="0"/>
              <a:t>Indiana University School of Informatics, Computing, and Engineering—in close collaboration with Innovate Indiana, the IU Research and Technology Corp., The Mill and the Indiana </a:t>
            </a:r>
            <a:r>
              <a:rPr lang="en-US" dirty="0" err="1"/>
              <a:t>IoT</a:t>
            </a:r>
            <a:r>
              <a:rPr lang="en-US" dirty="0"/>
              <a:t> Lab—will host academic and industrial experts to discuss wearables and the Internet of Things (</a:t>
            </a:r>
            <a:r>
              <a:rPr lang="en-US" dirty="0" err="1"/>
              <a:t>IoT</a:t>
            </a:r>
            <a:r>
              <a:rPr lang="en-US" dirty="0" smtClean="0"/>
              <a:t>).</a:t>
            </a:r>
          </a:p>
          <a:p>
            <a:endParaRPr lang="en-US" sz="1200" dirty="0"/>
          </a:p>
          <a:p>
            <a:r>
              <a:rPr lang="en-US" dirty="0"/>
              <a:t>The symposium will bring together thought leaders and innovative product developers that design </a:t>
            </a:r>
            <a:r>
              <a:rPr lang="en-US" dirty="0" err="1"/>
              <a:t>IoT</a:t>
            </a:r>
            <a:r>
              <a:rPr lang="en-US" dirty="0"/>
              <a:t> wearables for fashion, athletics, medical, and military applications. Topics to be addressed include novel sensors and actuators, scalable and secure cyberinfrastructures, ownership of generated data, fashion trends in wearables, visual analytics of </a:t>
            </a:r>
            <a:r>
              <a:rPr lang="en-US" dirty="0" err="1"/>
              <a:t>IoT</a:t>
            </a:r>
            <a:r>
              <a:rPr lang="en-US" dirty="0"/>
              <a:t> data, and more.</a:t>
            </a:r>
          </a:p>
        </p:txBody>
      </p:sp>
      <p:pic>
        <p:nvPicPr>
          <p:cNvPr id="6" name="Picture 5"/>
          <p:cNvPicPr>
            <a:picLocks noChangeAspect="1"/>
          </p:cNvPicPr>
          <p:nvPr/>
        </p:nvPicPr>
        <p:blipFill>
          <a:blip r:embed="rId3"/>
          <a:stretch>
            <a:fillRect/>
          </a:stretch>
        </p:blipFill>
        <p:spPr>
          <a:xfrm>
            <a:off x="1446821" y="2482175"/>
            <a:ext cx="5029135" cy="889021"/>
          </a:xfrm>
          <a:prstGeom prst="rect">
            <a:avLst/>
          </a:prstGeom>
        </p:spPr>
      </p:pic>
      <p:sp>
        <p:nvSpPr>
          <p:cNvPr id="8" name="TextBox 7"/>
          <p:cNvSpPr txBox="1"/>
          <p:nvPr/>
        </p:nvSpPr>
        <p:spPr>
          <a:xfrm>
            <a:off x="9504564" y="2554983"/>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37824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13772" y="386439"/>
            <a:ext cx="8568520" cy="6059834"/>
          </a:xfrm>
          <a:prstGeom prst="rect">
            <a:avLst/>
          </a:prstGeom>
        </p:spPr>
      </p:pic>
      <p:pic>
        <p:nvPicPr>
          <p:cNvPr id="10" name="Picture 9"/>
          <p:cNvPicPr>
            <a:picLocks noChangeAspect="1"/>
          </p:cNvPicPr>
          <p:nvPr/>
        </p:nvPicPr>
        <p:blipFill>
          <a:blip r:embed="rId3"/>
          <a:stretch>
            <a:fillRect/>
          </a:stretch>
        </p:blipFill>
        <p:spPr>
          <a:xfrm>
            <a:off x="7033429" y="289419"/>
            <a:ext cx="5029135" cy="889021"/>
          </a:xfrm>
          <a:prstGeom prst="rect">
            <a:avLst/>
          </a:prstGeom>
        </p:spPr>
      </p:pic>
      <p:sp>
        <p:nvSpPr>
          <p:cNvPr id="11" name="TextBox 10"/>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
        <p:nvSpPr>
          <p:cNvPr id="2" name="Rectangle 1"/>
          <p:cNvSpPr/>
          <p:nvPr/>
        </p:nvSpPr>
        <p:spPr>
          <a:xfrm>
            <a:off x="1245295" y="1954060"/>
            <a:ext cx="5399763" cy="4008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948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13772" y="386439"/>
            <a:ext cx="8568520" cy="6059834"/>
          </a:xfrm>
          <a:prstGeom prst="rect">
            <a:avLst/>
          </a:prstGeom>
        </p:spPr>
      </p:pic>
      <p:pic>
        <p:nvPicPr>
          <p:cNvPr id="10" name="Picture 9"/>
          <p:cNvPicPr>
            <a:picLocks noChangeAspect="1"/>
          </p:cNvPicPr>
          <p:nvPr/>
        </p:nvPicPr>
        <p:blipFill>
          <a:blip r:embed="rId3"/>
          <a:stretch>
            <a:fillRect/>
          </a:stretch>
        </p:blipFill>
        <p:spPr>
          <a:xfrm>
            <a:off x="7033429" y="289419"/>
            <a:ext cx="5029135" cy="889021"/>
          </a:xfrm>
          <a:prstGeom prst="rect">
            <a:avLst/>
          </a:prstGeom>
        </p:spPr>
      </p:pic>
      <p:sp>
        <p:nvSpPr>
          <p:cNvPr id="11" name="TextBox 10"/>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
        <p:nvSpPr>
          <p:cNvPr id="2" name="Rectangle 1"/>
          <p:cNvSpPr/>
          <p:nvPr/>
        </p:nvSpPr>
        <p:spPr>
          <a:xfrm>
            <a:off x="1245295" y="2674307"/>
            <a:ext cx="8268223" cy="9770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8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Opportunities &amp; Challenges</a:t>
            </a:r>
            <a:endParaRPr lang="en-US" dirty="0"/>
          </a:p>
        </p:txBody>
      </p:sp>
      <p:sp>
        <p:nvSpPr>
          <p:cNvPr id="3" name="Content Placeholder 2"/>
          <p:cNvSpPr>
            <a:spLocks noGrp="1"/>
          </p:cNvSpPr>
          <p:nvPr>
            <p:ph idx="1"/>
          </p:nvPr>
        </p:nvSpPr>
        <p:spPr/>
        <p:txBody>
          <a:bodyPr/>
          <a:lstStyle/>
          <a:p>
            <a:pPr marL="0" indent="0">
              <a:buNone/>
            </a:pPr>
            <a:r>
              <a:rPr lang="en-US" dirty="0"/>
              <a:t>Katy prepares and hosts</a:t>
            </a:r>
          </a:p>
          <a:p>
            <a:endParaRPr lang="en-US" dirty="0"/>
          </a:p>
        </p:txBody>
      </p:sp>
    </p:spTree>
    <p:extLst>
      <p:ext uri="{BB962C8B-B14F-4D97-AF65-F5344CB8AC3E}">
        <p14:creationId xmlns:p14="http://schemas.microsoft.com/office/powerpoint/2010/main" val="3392265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2708275"/>
            <a:ext cx="10515600" cy="1325563"/>
          </a:xfrm>
        </p:spPr>
        <p:txBody>
          <a:bodyPr/>
          <a:lstStyle/>
          <a:p>
            <a:pPr algn="ctr"/>
            <a:r>
              <a:rPr lang="en-US" dirty="0" smtClean="0"/>
              <a:t>Day 2</a:t>
            </a:r>
            <a:endParaRPr lang="en-US" dirty="0"/>
          </a:p>
        </p:txBody>
      </p:sp>
    </p:spTree>
    <p:extLst>
      <p:ext uri="{BB962C8B-B14F-4D97-AF65-F5344CB8AC3E}">
        <p14:creationId xmlns:p14="http://schemas.microsoft.com/office/powerpoint/2010/main" val="3463383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665" y="5898565"/>
            <a:ext cx="10706196" cy="738664"/>
          </a:xfrm>
          <a:prstGeom prst="rect">
            <a:avLst/>
          </a:prstGeom>
          <a:noFill/>
        </p:spPr>
        <p:txBody>
          <a:bodyPr wrap="square" rtlCol="0">
            <a:spAutoFit/>
          </a:bodyPr>
          <a:lstStyle/>
          <a:p>
            <a:r>
              <a:rPr lang="en-US" sz="1400" dirty="0" smtClean="0">
                <a:solidFill>
                  <a:srgbClr val="C00000"/>
                </a:solidFill>
              </a:rPr>
              <a:t>We </a:t>
            </a:r>
            <a:r>
              <a:rPr lang="en-US" sz="1400" dirty="0">
                <a:solidFill>
                  <a:srgbClr val="C00000"/>
                </a:solidFill>
              </a:rPr>
              <a:t>gratefully acknowledge </a:t>
            </a:r>
            <a:r>
              <a:rPr lang="en-US" sz="1400" dirty="0" smtClean="0">
                <a:solidFill>
                  <a:srgbClr val="C00000"/>
                </a:solidFill>
              </a:rPr>
              <a:t>financial </a:t>
            </a:r>
            <a:r>
              <a:rPr lang="en-US" sz="1400" dirty="0">
                <a:solidFill>
                  <a:srgbClr val="C00000"/>
                </a:solidFill>
              </a:rPr>
              <a:t>and in-kind support for this event: Cyberinfrastructure for Network Science Center; Indiana University School of Informatics, Computing, and Engineering; Innovate Indiana; the IU Research and Technology Corp.; The Mill; </a:t>
            </a:r>
            <a:r>
              <a:rPr lang="en-US" sz="1400" dirty="0" smtClean="0">
                <a:solidFill>
                  <a:srgbClr val="C00000"/>
                </a:solidFill>
              </a:rPr>
              <a:t>the </a:t>
            </a:r>
            <a:r>
              <a:rPr lang="en-US" sz="1400" dirty="0">
                <a:solidFill>
                  <a:srgbClr val="C00000"/>
                </a:solidFill>
              </a:rPr>
              <a:t>Regional Economic Development (RED) </a:t>
            </a:r>
            <a:r>
              <a:rPr lang="en-US" sz="1400" dirty="0" smtClean="0">
                <a:solidFill>
                  <a:srgbClr val="C00000"/>
                </a:solidFill>
              </a:rPr>
              <a:t>Fund; and </a:t>
            </a:r>
            <a:r>
              <a:rPr lang="en-US" sz="1400" dirty="0">
                <a:solidFill>
                  <a:srgbClr val="C00000"/>
                </a:solidFill>
              </a:rPr>
              <a:t>the Indiana </a:t>
            </a:r>
            <a:r>
              <a:rPr lang="en-US" sz="1400" dirty="0" err="1">
                <a:solidFill>
                  <a:srgbClr val="C00000"/>
                </a:solidFill>
              </a:rPr>
              <a:t>IoT</a:t>
            </a:r>
            <a:r>
              <a:rPr lang="en-US" sz="1400" dirty="0">
                <a:solidFill>
                  <a:srgbClr val="C00000"/>
                </a:solidFill>
              </a:rPr>
              <a:t> Lab</a:t>
            </a:r>
            <a:r>
              <a:rPr lang="en-US" sz="1400" dirty="0" smtClean="0">
                <a:solidFill>
                  <a:srgbClr val="C00000"/>
                </a:solidFill>
              </a:rPr>
              <a:t>. </a:t>
            </a:r>
            <a:endParaRPr lang="en-US" sz="1400" b="1" dirty="0">
              <a:solidFill>
                <a:srgbClr val="C00000"/>
              </a:solidFill>
            </a:endParaRPr>
          </a:p>
        </p:txBody>
      </p:sp>
      <p:pic>
        <p:nvPicPr>
          <p:cNvPr id="2" name="Picture 1"/>
          <p:cNvPicPr>
            <a:picLocks noChangeAspect="1"/>
          </p:cNvPicPr>
          <p:nvPr/>
        </p:nvPicPr>
        <p:blipFill>
          <a:blip r:embed="rId2"/>
          <a:stretch>
            <a:fillRect/>
          </a:stretch>
        </p:blipFill>
        <p:spPr>
          <a:xfrm>
            <a:off x="801665" y="363503"/>
            <a:ext cx="10565706" cy="2890018"/>
          </a:xfrm>
          <a:prstGeom prst="rect">
            <a:avLst/>
          </a:prstGeom>
        </p:spPr>
      </p:pic>
      <p:sp>
        <p:nvSpPr>
          <p:cNvPr id="5" name="Rectangle 4"/>
          <p:cNvSpPr/>
          <p:nvPr/>
        </p:nvSpPr>
        <p:spPr>
          <a:xfrm>
            <a:off x="1348636" y="3499536"/>
            <a:ext cx="9471764" cy="2215991"/>
          </a:xfrm>
          <a:prstGeom prst="rect">
            <a:avLst/>
          </a:prstGeom>
        </p:spPr>
        <p:txBody>
          <a:bodyPr wrap="square">
            <a:spAutoFit/>
          </a:bodyPr>
          <a:lstStyle/>
          <a:p>
            <a:r>
              <a:rPr lang="en-US" dirty="0" smtClean="0"/>
              <a:t>The </a:t>
            </a:r>
            <a:r>
              <a:rPr lang="en-US" dirty="0"/>
              <a:t>Indiana University School of Informatics, Computing, and Engineering—in close collaboration with Innovate Indiana, the IU Research and Technology Corp., The Mill and the Indiana </a:t>
            </a:r>
            <a:r>
              <a:rPr lang="en-US" dirty="0" err="1"/>
              <a:t>IoT</a:t>
            </a:r>
            <a:r>
              <a:rPr lang="en-US" dirty="0"/>
              <a:t> Lab—will host academic and industrial experts to discuss wearables and the Internet of Things (</a:t>
            </a:r>
            <a:r>
              <a:rPr lang="en-US" dirty="0" err="1"/>
              <a:t>IoT</a:t>
            </a:r>
            <a:r>
              <a:rPr lang="en-US" dirty="0" smtClean="0"/>
              <a:t>).</a:t>
            </a:r>
          </a:p>
          <a:p>
            <a:endParaRPr lang="en-US" sz="1200" dirty="0"/>
          </a:p>
          <a:p>
            <a:r>
              <a:rPr lang="en-US" dirty="0"/>
              <a:t>The symposium will bring together thought leaders and innovative product developers that design </a:t>
            </a:r>
            <a:r>
              <a:rPr lang="en-US" dirty="0" err="1"/>
              <a:t>IoT</a:t>
            </a:r>
            <a:r>
              <a:rPr lang="en-US" dirty="0"/>
              <a:t> wearables for fashion, athletics, medical, and military applications. Topics to be addressed include novel sensors and actuators, scalable and secure cyberinfrastructures, ownership of generated data, fashion trends in wearables, visual analytics of </a:t>
            </a:r>
            <a:r>
              <a:rPr lang="en-US" dirty="0" err="1"/>
              <a:t>IoT</a:t>
            </a:r>
            <a:r>
              <a:rPr lang="en-US" dirty="0"/>
              <a:t> data, and more.</a:t>
            </a:r>
          </a:p>
        </p:txBody>
      </p:sp>
      <p:pic>
        <p:nvPicPr>
          <p:cNvPr id="6" name="Picture 5"/>
          <p:cNvPicPr>
            <a:picLocks noChangeAspect="1"/>
          </p:cNvPicPr>
          <p:nvPr/>
        </p:nvPicPr>
        <p:blipFill>
          <a:blip r:embed="rId3"/>
          <a:stretch>
            <a:fillRect/>
          </a:stretch>
        </p:blipFill>
        <p:spPr>
          <a:xfrm>
            <a:off x="1446821" y="2482175"/>
            <a:ext cx="5029135" cy="889021"/>
          </a:xfrm>
          <a:prstGeom prst="rect">
            <a:avLst/>
          </a:prstGeom>
        </p:spPr>
      </p:pic>
      <p:sp>
        <p:nvSpPr>
          <p:cNvPr id="8" name="TextBox 7"/>
          <p:cNvSpPr txBox="1"/>
          <p:nvPr/>
        </p:nvSpPr>
        <p:spPr>
          <a:xfrm>
            <a:off x="9504564" y="2554983"/>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261846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9989" y="366688"/>
            <a:ext cx="7732488" cy="6340487"/>
          </a:xfrm>
          <a:prstGeom prst="rect">
            <a:avLst/>
          </a:prstGeom>
        </p:spPr>
      </p:pic>
      <p:pic>
        <p:nvPicPr>
          <p:cNvPr id="8" name="Picture 7"/>
          <p:cNvPicPr>
            <a:picLocks noChangeAspect="1"/>
          </p:cNvPicPr>
          <p:nvPr/>
        </p:nvPicPr>
        <p:blipFill>
          <a:blip r:embed="rId3"/>
          <a:stretch>
            <a:fillRect/>
          </a:stretch>
        </p:blipFill>
        <p:spPr>
          <a:xfrm>
            <a:off x="7033429" y="289419"/>
            <a:ext cx="5029135" cy="889021"/>
          </a:xfrm>
          <a:prstGeom prst="rect">
            <a:avLst/>
          </a:prstGeom>
        </p:spPr>
      </p:pic>
      <p:sp>
        <p:nvSpPr>
          <p:cNvPr id="9" name="TextBox 8"/>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
        <p:nvSpPr>
          <p:cNvPr id="5" name="Rectangle 4"/>
          <p:cNvSpPr/>
          <p:nvPr/>
        </p:nvSpPr>
        <p:spPr>
          <a:xfrm>
            <a:off x="1279989" y="2931090"/>
            <a:ext cx="8268223" cy="18475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022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3880" y="500910"/>
            <a:ext cx="10710408" cy="5862312"/>
          </a:xfrm>
          <a:prstGeom prst="rect">
            <a:avLst/>
          </a:prstGeom>
        </p:spPr>
      </p:pic>
    </p:spTree>
    <p:extLst>
      <p:ext uri="{BB962C8B-B14F-4D97-AF65-F5344CB8AC3E}">
        <p14:creationId xmlns:p14="http://schemas.microsoft.com/office/powerpoint/2010/main" val="1217692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9989" y="366688"/>
            <a:ext cx="7732488" cy="6340487"/>
          </a:xfrm>
          <a:prstGeom prst="rect">
            <a:avLst/>
          </a:prstGeom>
        </p:spPr>
      </p:pic>
      <p:pic>
        <p:nvPicPr>
          <p:cNvPr id="8" name="Picture 7"/>
          <p:cNvPicPr>
            <a:picLocks noChangeAspect="1"/>
          </p:cNvPicPr>
          <p:nvPr/>
        </p:nvPicPr>
        <p:blipFill>
          <a:blip r:embed="rId3"/>
          <a:stretch>
            <a:fillRect/>
          </a:stretch>
        </p:blipFill>
        <p:spPr>
          <a:xfrm>
            <a:off x="7033429" y="289419"/>
            <a:ext cx="5029135" cy="889021"/>
          </a:xfrm>
          <a:prstGeom prst="rect">
            <a:avLst/>
          </a:prstGeom>
        </p:spPr>
      </p:pic>
      <p:sp>
        <p:nvSpPr>
          <p:cNvPr id="9" name="TextBox 8"/>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
        <p:nvSpPr>
          <p:cNvPr id="5" name="Rectangle 4"/>
          <p:cNvSpPr/>
          <p:nvPr/>
        </p:nvSpPr>
        <p:spPr>
          <a:xfrm flipV="1">
            <a:off x="1279989" y="5091830"/>
            <a:ext cx="8268223" cy="87682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18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Best Ideas</a:t>
            </a:r>
            <a:endParaRPr lang="en-US" dirty="0"/>
          </a:p>
        </p:txBody>
      </p:sp>
      <p:sp>
        <p:nvSpPr>
          <p:cNvPr id="3" name="Content Placeholder 2"/>
          <p:cNvSpPr>
            <a:spLocks noGrp="1"/>
          </p:cNvSpPr>
          <p:nvPr>
            <p:ph idx="1"/>
          </p:nvPr>
        </p:nvSpPr>
        <p:spPr>
          <a:xfrm>
            <a:off x="838200" y="1825625"/>
            <a:ext cx="5261975" cy="4351338"/>
          </a:xfrm>
        </p:spPr>
        <p:txBody>
          <a:bodyPr>
            <a:normAutofit/>
          </a:bodyPr>
          <a:lstStyle/>
          <a:p>
            <a:pPr marL="0" indent="0">
              <a:lnSpc>
                <a:spcPct val="120000"/>
              </a:lnSpc>
              <a:buNone/>
            </a:pPr>
            <a:r>
              <a:rPr lang="en-US" sz="2200" dirty="0" smtClean="0"/>
              <a:t>Use one hour of your life to envision what R&amp;D we could do together over the coming 3 years assuming we had $1M</a:t>
            </a:r>
            <a:r>
              <a:rPr lang="en-US" sz="2200" dirty="0" smtClean="0"/>
              <a:t>.</a:t>
            </a:r>
            <a:endParaRPr lang="en-US" sz="2200" dirty="0" smtClean="0"/>
          </a:p>
          <a:p>
            <a:pPr marL="0" indent="0">
              <a:lnSpc>
                <a:spcPct val="120000"/>
              </a:lnSpc>
              <a:buNone/>
            </a:pPr>
            <a:r>
              <a:rPr lang="en-US" sz="2200" dirty="0" smtClean="0"/>
              <a:t>Download form from </a:t>
            </a:r>
            <a:r>
              <a:rPr lang="en-US" sz="2200" b="1" dirty="0">
                <a:hlinkClick r:id="rId2"/>
              </a:rPr>
              <a:t>https://</a:t>
            </a:r>
            <a:r>
              <a:rPr lang="en-US" sz="2200" b="1" dirty="0" smtClean="0">
                <a:hlinkClick r:id="rId2"/>
              </a:rPr>
              <a:t>tinyurl.com/y7w7ruwg</a:t>
            </a:r>
            <a:r>
              <a:rPr lang="en-US" sz="2200" b="1" dirty="0" smtClean="0"/>
              <a:t> </a:t>
            </a:r>
            <a:endParaRPr lang="en-US" sz="2200" dirty="0" smtClean="0"/>
          </a:p>
          <a:p>
            <a:pPr marL="0" indent="0">
              <a:lnSpc>
                <a:spcPct val="120000"/>
              </a:lnSpc>
              <a:buNone/>
            </a:pPr>
            <a:r>
              <a:rPr lang="en-US" sz="2200" dirty="0" smtClean="0"/>
              <a:t>Submit result to </a:t>
            </a:r>
            <a:r>
              <a:rPr lang="en-US" sz="2200" dirty="0" smtClean="0">
                <a:hlinkClick r:id="rId3"/>
              </a:rPr>
              <a:t>katy@indiana.edu</a:t>
            </a:r>
            <a:r>
              <a:rPr lang="en-US" sz="2200" dirty="0" smtClean="0"/>
              <a:t> by </a:t>
            </a:r>
            <a:r>
              <a:rPr lang="en-US" sz="2200" dirty="0" smtClean="0"/>
              <a:t>4pm </a:t>
            </a:r>
            <a:r>
              <a:rPr lang="en-US" sz="2200" dirty="0" smtClean="0"/>
              <a:t>on </a:t>
            </a:r>
            <a:r>
              <a:rPr lang="en-US" sz="2200" dirty="0" smtClean="0"/>
              <a:t>4/26. Use “2nd” in subject header.</a:t>
            </a:r>
            <a:endParaRPr lang="en-US" sz="2200" dirty="0" smtClean="0"/>
          </a:p>
          <a:p>
            <a:pPr marL="0" indent="0">
              <a:lnSpc>
                <a:spcPct val="120000"/>
              </a:lnSpc>
              <a:buNone/>
            </a:pPr>
            <a:r>
              <a:rPr lang="en-US" sz="2200" dirty="0" smtClean="0"/>
              <a:t>All who submit will get to see proposals of all who submitted.</a:t>
            </a:r>
          </a:p>
          <a:p>
            <a:pPr marL="0" indent="0">
              <a:buNone/>
            </a:pPr>
            <a:endParaRPr lang="en-US" sz="2200" dirty="0"/>
          </a:p>
        </p:txBody>
      </p:sp>
      <p:pic>
        <p:nvPicPr>
          <p:cNvPr id="5" name="Picture 4"/>
          <p:cNvPicPr>
            <a:picLocks noChangeAspect="1"/>
          </p:cNvPicPr>
          <p:nvPr/>
        </p:nvPicPr>
        <p:blipFill>
          <a:blip r:embed="rId4"/>
          <a:stretch>
            <a:fillRect/>
          </a:stretch>
        </p:blipFill>
        <p:spPr>
          <a:xfrm>
            <a:off x="6336335" y="1079500"/>
            <a:ext cx="5538339" cy="5615965"/>
          </a:xfrm>
          <a:prstGeom prst="rect">
            <a:avLst/>
          </a:prstGeom>
          <a:ln>
            <a:solidFill>
              <a:schemeClr val="tx1">
                <a:lumMod val="50000"/>
                <a:lumOff val="50000"/>
              </a:schemeClr>
            </a:solidFill>
          </a:ln>
        </p:spPr>
      </p:pic>
    </p:spTree>
    <p:extLst>
      <p:ext uri="{BB962C8B-B14F-4D97-AF65-F5344CB8AC3E}">
        <p14:creationId xmlns:p14="http://schemas.microsoft.com/office/powerpoint/2010/main" val="9974763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9947" y="292483"/>
            <a:ext cx="4073672" cy="6253329"/>
          </a:xfrm>
          <a:prstGeom prst="rect">
            <a:avLst/>
          </a:prstGeom>
        </p:spPr>
      </p:pic>
      <p:pic>
        <p:nvPicPr>
          <p:cNvPr id="5" name="Picture 4"/>
          <p:cNvPicPr>
            <a:picLocks noChangeAspect="1"/>
          </p:cNvPicPr>
          <p:nvPr/>
        </p:nvPicPr>
        <p:blipFill>
          <a:blip r:embed="rId3"/>
          <a:stretch>
            <a:fillRect/>
          </a:stretch>
        </p:blipFill>
        <p:spPr>
          <a:xfrm>
            <a:off x="4767730" y="292483"/>
            <a:ext cx="7063847" cy="3842102"/>
          </a:xfrm>
          <a:prstGeom prst="rect">
            <a:avLst/>
          </a:prstGeom>
        </p:spPr>
      </p:pic>
      <p:sp>
        <p:nvSpPr>
          <p:cNvPr id="6" name="Content Placeholder 2"/>
          <p:cNvSpPr>
            <a:spLocks noGrp="1"/>
          </p:cNvSpPr>
          <p:nvPr>
            <p:ph idx="1"/>
          </p:nvPr>
        </p:nvSpPr>
        <p:spPr>
          <a:xfrm>
            <a:off x="4794127" y="4554311"/>
            <a:ext cx="7344654" cy="2146451"/>
          </a:xfrm>
        </p:spPr>
        <p:txBody>
          <a:bodyPr>
            <a:normAutofit/>
          </a:bodyPr>
          <a:lstStyle/>
          <a:p>
            <a:pPr marL="0" indent="0">
              <a:buNone/>
            </a:pPr>
            <a:r>
              <a:rPr lang="en-US" sz="2000" dirty="0" smtClean="0"/>
              <a:t>Please share your slides with </a:t>
            </a:r>
            <a:r>
              <a:rPr lang="en-US" sz="2000" dirty="0" err="1" smtClean="0"/>
              <a:t>Lisel</a:t>
            </a:r>
            <a:r>
              <a:rPr lang="en-US" sz="2000" dirty="0" smtClean="0"/>
              <a:t>/Katy!</a:t>
            </a:r>
          </a:p>
          <a:p>
            <a:pPr marL="0" indent="0">
              <a:buNone/>
            </a:pPr>
            <a:endParaRPr lang="en-US" sz="1400" dirty="0"/>
          </a:p>
          <a:p>
            <a:pPr marL="0" indent="0">
              <a:buNone/>
            </a:pPr>
            <a:r>
              <a:rPr lang="en-US" sz="2000" dirty="0"/>
              <a:t>Check back </a:t>
            </a:r>
            <a:r>
              <a:rPr lang="en-US" sz="2000" dirty="0"/>
              <a:t>on </a:t>
            </a:r>
            <a:r>
              <a:rPr lang="en-US" sz="2000" dirty="0">
                <a:hlinkClick r:id="rId4"/>
              </a:rPr>
              <a:t>https://</a:t>
            </a:r>
            <a:r>
              <a:rPr lang="en-US" sz="2000" dirty="0" smtClean="0">
                <a:hlinkClick r:id="rId4"/>
              </a:rPr>
              <a:t>iotw.cns.iu.edu</a:t>
            </a:r>
            <a:r>
              <a:rPr lang="en-US" sz="2000" dirty="0" smtClean="0"/>
              <a:t> </a:t>
            </a:r>
            <a:r>
              <a:rPr lang="en-US" sz="2000" dirty="0" smtClean="0"/>
              <a:t>for </a:t>
            </a:r>
            <a:r>
              <a:rPr lang="en-US" sz="2000" dirty="0" smtClean="0"/>
              <a:t>slides, </a:t>
            </a:r>
            <a:br>
              <a:rPr lang="en-US" sz="2000" dirty="0" smtClean="0"/>
            </a:br>
            <a:r>
              <a:rPr lang="en-US" sz="2000" dirty="0" smtClean="0"/>
              <a:t>videos, photos. </a:t>
            </a:r>
          </a:p>
          <a:p>
            <a:pPr marL="0" indent="0">
              <a:buNone/>
            </a:pPr>
            <a:endParaRPr lang="en-US" sz="1400" dirty="0"/>
          </a:p>
          <a:p>
            <a:pPr marL="0" indent="0">
              <a:buNone/>
            </a:pPr>
            <a:r>
              <a:rPr lang="en-US" sz="2000" dirty="0" smtClean="0"/>
              <a:t>Continue to watch/use #</a:t>
            </a:r>
            <a:r>
              <a:rPr lang="en-US" sz="2000" dirty="0" smtClean="0"/>
              <a:t>IU-</a:t>
            </a:r>
            <a:r>
              <a:rPr lang="en-US" sz="2000" dirty="0" err="1" smtClean="0"/>
              <a:t>IoT</a:t>
            </a:r>
            <a:endParaRPr lang="en-US" sz="2000" dirty="0" smtClean="0"/>
          </a:p>
        </p:txBody>
      </p:sp>
      <p:sp>
        <p:nvSpPr>
          <p:cNvPr id="7" name="TextBox 6"/>
          <p:cNvSpPr txBox="1"/>
          <p:nvPr/>
        </p:nvSpPr>
        <p:spPr>
          <a:xfrm>
            <a:off x="613776" y="895611"/>
            <a:ext cx="1812291" cy="707886"/>
          </a:xfrm>
          <a:prstGeom prst="rect">
            <a:avLst/>
          </a:prstGeom>
          <a:solidFill>
            <a:schemeClr val="accent4"/>
          </a:solidFill>
        </p:spPr>
        <p:txBody>
          <a:bodyPr wrap="none" rtlCol="0">
            <a:spAutoFit/>
          </a:bodyPr>
          <a:lstStyle/>
          <a:p>
            <a:r>
              <a:rPr lang="en-US" sz="4000" dirty="0"/>
              <a:t>R</a:t>
            </a:r>
            <a:r>
              <a:rPr lang="en-US" sz="4000" dirty="0" smtClean="0"/>
              <a:t>eplace</a:t>
            </a:r>
            <a:endParaRPr lang="en-US" sz="4000" dirty="0"/>
          </a:p>
        </p:txBody>
      </p:sp>
    </p:spTree>
    <p:extLst>
      <p:ext uri="{BB962C8B-B14F-4D97-AF65-F5344CB8AC3E}">
        <p14:creationId xmlns:p14="http://schemas.microsoft.com/office/powerpoint/2010/main" val="918631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8622" y="221588"/>
            <a:ext cx="8952156" cy="6492363"/>
          </a:xfrm>
          <a:prstGeom prst="rect">
            <a:avLst/>
          </a:prstGeom>
        </p:spPr>
      </p:pic>
      <p:pic>
        <p:nvPicPr>
          <p:cNvPr id="7" name="Picture 6"/>
          <p:cNvPicPr>
            <a:picLocks noChangeAspect="1"/>
          </p:cNvPicPr>
          <p:nvPr/>
        </p:nvPicPr>
        <p:blipFill>
          <a:blip r:embed="rId3"/>
          <a:stretch>
            <a:fillRect/>
          </a:stretch>
        </p:blipFill>
        <p:spPr>
          <a:xfrm>
            <a:off x="7033429" y="289419"/>
            <a:ext cx="5029135" cy="889021"/>
          </a:xfrm>
          <a:prstGeom prst="rect">
            <a:avLst/>
          </a:prstGeom>
        </p:spPr>
      </p:pic>
      <p:sp>
        <p:nvSpPr>
          <p:cNvPr id="2" name="TextBox 1"/>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3699045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90183" y="248764"/>
            <a:ext cx="6038919" cy="6456836"/>
          </a:xfrm>
          <a:prstGeom prst="rect">
            <a:avLst/>
          </a:prstGeom>
        </p:spPr>
      </p:pic>
      <p:sp>
        <p:nvSpPr>
          <p:cNvPr id="5" name="TextBox 4"/>
          <p:cNvSpPr txBox="1"/>
          <p:nvPr/>
        </p:nvSpPr>
        <p:spPr>
          <a:xfrm>
            <a:off x="613776" y="895611"/>
            <a:ext cx="1812291" cy="707886"/>
          </a:xfrm>
          <a:prstGeom prst="rect">
            <a:avLst/>
          </a:prstGeom>
          <a:solidFill>
            <a:schemeClr val="accent4"/>
          </a:solidFill>
        </p:spPr>
        <p:txBody>
          <a:bodyPr wrap="none" rtlCol="0">
            <a:spAutoFit/>
          </a:bodyPr>
          <a:lstStyle/>
          <a:p>
            <a:r>
              <a:rPr lang="en-US" sz="4000" dirty="0"/>
              <a:t>R</a:t>
            </a:r>
            <a:r>
              <a:rPr lang="en-US" sz="4000" dirty="0" smtClean="0"/>
              <a:t>eplace</a:t>
            </a:r>
            <a:endParaRPr lang="en-US" sz="4000" dirty="0"/>
          </a:p>
        </p:txBody>
      </p:sp>
    </p:spTree>
    <p:extLst>
      <p:ext uri="{BB962C8B-B14F-4D97-AF65-F5344CB8AC3E}">
        <p14:creationId xmlns:p14="http://schemas.microsoft.com/office/powerpoint/2010/main" val="1285870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cknowledgements</a:t>
            </a:r>
            <a:endParaRPr lang="en-US" dirty="0"/>
          </a:p>
        </p:txBody>
      </p:sp>
      <p:sp>
        <p:nvSpPr>
          <p:cNvPr id="3" name="Content Placeholder 2"/>
          <p:cNvSpPr>
            <a:spLocks noGrp="1"/>
          </p:cNvSpPr>
          <p:nvPr>
            <p:ph idx="1"/>
          </p:nvPr>
        </p:nvSpPr>
        <p:spPr>
          <a:xfrm>
            <a:off x="838200" y="1825625"/>
            <a:ext cx="10515600" cy="3811087"/>
          </a:xfrm>
        </p:spPr>
        <p:txBody>
          <a:bodyPr>
            <a:normAutofit fontScale="92500" lnSpcReduction="20000"/>
          </a:bodyPr>
          <a:lstStyle/>
          <a:p>
            <a:pPr marL="0" indent="0">
              <a:buNone/>
            </a:pPr>
            <a:r>
              <a:rPr lang="en-US" dirty="0" smtClean="0"/>
              <a:t>We would like to thank all those who assisted with the event:</a:t>
            </a:r>
          </a:p>
          <a:p>
            <a:r>
              <a:rPr lang="en-US" dirty="0" smtClean="0"/>
              <a:t>Dave </a:t>
            </a:r>
            <a:r>
              <a:rPr lang="en-US" dirty="0"/>
              <a:t>Cooley (sound and logistics)</a:t>
            </a:r>
          </a:p>
          <a:p>
            <a:r>
              <a:rPr lang="en-US" dirty="0" smtClean="0"/>
              <a:t>Jill </a:t>
            </a:r>
            <a:r>
              <a:rPr lang="en-US" dirty="0"/>
              <a:t>Clancy (event coordination)</a:t>
            </a:r>
          </a:p>
          <a:p>
            <a:r>
              <a:rPr lang="en-US" dirty="0" smtClean="0"/>
              <a:t>Samantha </a:t>
            </a:r>
            <a:r>
              <a:rPr lang="en-US" dirty="0" err="1"/>
              <a:t>Ginther</a:t>
            </a:r>
            <a:r>
              <a:rPr lang="en-US" dirty="0"/>
              <a:t> (event coordination)</a:t>
            </a:r>
          </a:p>
          <a:p>
            <a:r>
              <a:rPr lang="en-US" dirty="0" smtClean="0"/>
              <a:t>Alex </a:t>
            </a:r>
            <a:r>
              <a:rPr lang="en-US" dirty="0" err="1"/>
              <a:t>Wukmer</a:t>
            </a:r>
            <a:r>
              <a:rPr lang="en-US" dirty="0"/>
              <a:t> and his crew (set up)</a:t>
            </a:r>
          </a:p>
          <a:p>
            <a:r>
              <a:rPr lang="en-US" dirty="0" smtClean="0"/>
              <a:t>Matt </a:t>
            </a:r>
            <a:r>
              <a:rPr lang="en-US" dirty="0"/>
              <a:t>Martindale (event coordination)</a:t>
            </a:r>
          </a:p>
          <a:p>
            <a:r>
              <a:rPr lang="en-US" dirty="0" smtClean="0"/>
              <a:t>Medina </a:t>
            </a:r>
            <a:r>
              <a:rPr lang="en-US" dirty="0" err="1"/>
              <a:t>Sydykanova</a:t>
            </a:r>
            <a:r>
              <a:rPr lang="en-US" dirty="0"/>
              <a:t> (event coordination)</a:t>
            </a:r>
          </a:p>
          <a:p>
            <a:r>
              <a:rPr lang="en-US" dirty="0"/>
              <a:t>Leonard Cross (website and print materials)</a:t>
            </a:r>
          </a:p>
          <a:p>
            <a:r>
              <a:rPr lang="en-US" dirty="0"/>
              <a:t>Tracey </a:t>
            </a:r>
            <a:r>
              <a:rPr lang="en-US" dirty="0" err="1"/>
              <a:t>Theriault</a:t>
            </a:r>
            <a:r>
              <a:rPr lang="en-US" dirty="0"/>
              <a:t> (signage)</a:t>
            </a:r>
          </a:p>
          <a:p>
            <a:pPr marL="0" indent="0">
              <a:buNone/>
            </a:pPr>
            <a:endParaRPr lang="en-US" dirty="0" smtClean="0"/>
          </a:p>
          <a:p>
            <a:pPr marL="0" indent="0">
              <a:buNone/>
            </a:pPr>
            <a:endParaRPr lang="en-US" dirty="0"/>
          </a:p>
        </p:txBody>
      </p:sp>
      <p:sp>
        <p:nvSpPr>
          <p:cNvPr id="4" name="TextBox 3"/>
          <p:cNvSpPr txBox="1"/>
          <p:nvPr/>
        </p:nvSpPr>
        <p:spPr>
          <a:xfrm>
            <a:off x="801665" y="5898565"/>
            <a:ext cx="10706196" cy="738664"/>
          </a:xfrm>
          <a:prstGeom prst="rect">
            <a:avLst/>
          </a:prstGeom>
          <a:noFill/>
        </p:spPr>
        <p:txBody>
          <a:bodyPr wrap="square" rtlCol="0">
            <a:spAutoFit/>
          </a:bodyPr>
          <a:lstStyle/>
          <a:p>
            <a:r>
              <a:rPr lang="en-US" sz="1400" dirty="0" smtClean="0">
                <a:solidFill>
                  <a:srgbClr val="C00000"/>
                </a:solidFill>
              </a:rPr>
              <a:t>We </a:t>
            </a:r>
            <a:r>
              <a:rPr lang="en-US" sz="1400" dirty="0">
                <a:solidFill>
                  <a:srgbClr val="C00000"/>
                </a:solidFill>
              </a:rPr>
              <a:t>gratefully acknowledge </a:t>
            </a:r>
            <a:r>
              <a:rPr lang="en-US" sz="1400" dirty="0" smtClean="0">
                <a:solidFill>
                  <a:srgbClr val="C00000"/>
                </a:solidFill>
              </a:rPr>
              <a:t>financial </a:t>
            </a:r>
            <a:r>
              <a:rPr lang="en-US" sz="1400" dirty="0">
                <a:solidFill>
                  <a:srgbClr val="C00000"/>
                </a:solidFill>
              </a:rPr>
              <a:t>and in-kind support for this event: Cyberinfrastructure for Network Science Center; Indiana University School of Informatics, Computing, and Engineering; Innovate Indiana; the IU Research and Technology Corp.; The Mill; </a:t>
            </a:r>
            <a:r>
              <a:rPr lang="en-US" sz="1400" dirty="0" smtClean="0">
                <a:solidFill>
                  <a:srgbClr val="C00000"/>
                </a:solidFill>
              </a:rPr>
              <a:t>the </a:t>
            </a:r>
            <a:r>
              <a:rPr lang="en-US" sz="1400" dirty="0">
                <a:solidFill>
                  <a:srgbClr val="C00000"/>
                </a:solidFill>
              </a:rPr>
              <a:t>Regional Economic Development (RED) </a:t>
            </a:r>
            <a:r>
              <a:rPr lang="en-US" sz="1400" dirty="0" smtClean="0">
                <a:solidFill>
                  <a:srgbClr val="C00000"/>
                </a:solidFill>
              </a:rPr>
              <a:t>Fund; and </a:t>
            </a:r>
            <a:r>
              <a:rPr lang="en-US" sz="1400" dirty="0">
                <a:solidFill>
                  <a:srgbClr val="C00000"/>
                </a:solidFill>
              </a:rPr>
              <a:t>the Indiana </a:t>
            </a:r>
            <a:r>
              <a:rPr lang="en-US" sz="1400" dirty="0" err="1">
                <a:solidFill>
                  <a:srgbClr val="C00000"/>
                </a:solidFill>
              </a:rPr>
              <a:t>IoT</a:t>
            </a:r>
            <a:r>
              <a:rPr lang="en-US" sz="1400" dirty="0">
                <a:solidFill>
                  <a:srgbClr val="C00000"/>
                </a:solidFill>
              </a:rPr>
              <a:t> Lab</a:t>
            </a:r>
            <a:r>
              <a:rPr lang="en-US" sz="1400" dirty="0" smtClean="0">
                <a:solidFill>
                  <a:srgbClr val="C00000"/>
                </a:solidFill>
              </a:rPr>
              <a:t>. </a:t>
            </a:r>
            <a:endParaRPr lang="en-US" sz="1400" b="1" dirty="0">
              <a:solidFill>
                <a:srgbClr val="C00000"/>
              </a:solidFill>
            </a:endParaRPr>
          </a:p>
        </p:txBody>
      </p:sp>
    </p:spTree>
    <p:extLst>
      <p:ext uri="{BB962C8B-B14F-4D97-AF65-F5344CB8AC3E}">
        <p14:creationId xmlns:p14="http://schemas.microsoft.com/office/powerpoint/2010/main" val="4043293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1414" y="169101"/>
            <a:ext cx="8222416" cy="6227424"/>
          </a:xfrm>
          <a:prstGeom prst="rect">
            <a:avLst/>
          </a:prstGeom>
        </p:spPr>
      </p:pic>
    </p:spTree>
    <p:extLst>
      <p:ext uri="{BB962C8B-B14F-4D97-AF65-F5344CB8AC3E}">
        <p14:creationId xmlns:p14="http://schemas.microsoft.com/office/powerpoint/2010/main" val="24493621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41414" y="169101"/>
            <a:ext cx="8222416" cy="6227424"/>
          </a:xfrm>
          <a:prstGeom prst="rect">
            <a:avLst/>
          </a:prstGeom>
        </p:spPr>
      </p:pic>
      <p:pic>
        <p:nvPicPr>
          <p:cNvPr id="2" name="Picture 1"/>
          <p:cNvPicPr>
            <a:picLocks noChangeAspect="1"/>
          </p:cNvPicPr>
          <p:nvPr/>
        </p:nvPicPr>
        <p:blipFill>
          <a:blip r:embed="rId3"/>
          <a:stretch>
            <a:fillRect/>
          </a:stretch>
        </p:blipFill>
        <p:spPr>
          <a:xfrm>
            <a:off x="1633994" y="847214"/>
            <a:ext cx="7672843" cy="5048826"/>
          </a:xfrm>
          <a:prstGeom prst="rect">
            <a:avLst/>
          </a:prstGeom>
        </p:spPr>
      </p:pic>
      <p:sp>
        <p:nvSpPr>
          <p:cNvPr id="3" name="Rectangle 2"/>
          <p:cNvSpPr/>
          <p:nvPr/>
        </p:nvSpPr>
        <p:spPr>
          <a:xfrm>
            <a:off x="1253063" y="5896040"/>
            <a:ext cx="8599118" cy="611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33994" y="5878489"/>
            <a:ext cx="3747371" cy="646331"/>
          </a:xfrm>
          <a:prstGeom prst="rect">
            <a:avLst/>
          </a:prstGeom>
        </p:spPr>
        <p:txBody>
          <a:bodyPr wrap="square">
            <a:spAutoFit/>
          </a:bodyPr>
          <a:lstStyle/>
          <a:p>
            <a:r>
              <a:rPr lang="en-US" b="1" dirty="0">
                <a:ea typeface="Times New Roman" panose="02020603050405020304" pitchFamily="18" charset="0"/>
              </a:rPr>
              <a:t>Terrell </a:t>
            </a:r>
            <a:r>
              <a:rPr lang="en-US" b="1" dirty="0" smtClean="0">
                <a:ea typeface="Times New Roman" panose="02020603050405020304" pitchFamily="18" charset="0"/>
              </a:rPr>
              <a:t>Glenn</a:t>
            </a:r>
            <a:endParaRPr lang="en-US" dirty="0">
              <a:ea typeface="Times New Roman" panose="02020603050405020304" pitchFamily="18" charset="0"/>
            </a:endParaRPr>
          </a:p>
          <a:p>
            <a:r>
              <a:rPr lang="en-US" dirty="0" err="1" smtClean="0">
                <a:ea typeface="Times New Roman" panose="02020603050405020304" pitchFamily="18" charset="0"/>
              </a:rPr>
              <a:t>IoT</a:t>
            </a:r>
            <a:r>
              <a:rPr lang="en-US" dirty="0" smtClean="0">
                <a:ea typeface="Times New Roman" panose="02020603050405020304" pitchFamily="18" charset="0"/>
              </a:rPr>
              <a:t> &amp; interactive </a:t>
            </a:r>
            <a:r>
              <a:rPr lang="en-US" dirty="0">
                <a:ea typeface="Times New Roman" panose="02020603050405020304" pitchFamily="18" charset="0"/>
              </a:rPr>
              <a:t>interfaces space. </a:t>
            </a:r>
            <a:endParaRPr lang="en-US" dirty="0"/>
          </a:p>
        </p:txBody>
      </p:sp>
    </p:spTree>
    <p:extLst>
      <p:ext uri="{BB962C8B-B14F-4D97-AF65-F5344CB8AC3E}">
        <p14:creationId xmlns:p14="http://schemas.microsoft.com/office/powerpoint/2010/main" val="15161753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13772" y="386439"/>
            <a:ext cx="8568520" cy="6059834"/>
          </a:xfrm>
          <a:prstGeom prst="rect">
            <a:avLst/>
          </a:prstGeom>
        </p:spPr>
      </p:pic>
      <p:pic>
        <p:nvPicPr>
          <p:cNvPr id="10" name="Picture 9"/>
          <p:cNvPicPr>
            <a:picLocks noChangeAspect="1"/>
          </p:cNvPicPr>
          <p:nvPr/>
        </p:nvPicPr>
        <p:blipFill>
          <a:blip r:embed="rId3"/>
          <a:stretch>
            <a:fillRect/>
          </a:stretch>
        </p:blipFill>
        <p:spPr>
          <a:xfrm>
            <a:off x="7033429" y="289419"/>
            <a:ext cx="5029135" cy="889021"/>
          </a:xfrm>
          <a:prstGeom prst="rect">
            <a:avLst/>
          </a:prstGeom>
        </p:spPr>
      </p:pic>
      <p:sp>
        <p:nvSpPr>
          <p:cNvPr id="11" name="TextBox 10"/>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28041672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9989" y="366688"/>
            <a:ext cx="7732488" cy="6340487"/>
          </a:xfrm>
          <a:prstGeom prst="rect">
            <a:avLst/>
          </a:prstGeom>
        </p:spPr>
      </p:pic>
      <p:pic>
        <p:nvPicPr>
          <p:cNvPr id="8" name="Picture 7"/>
          <p:cNvPicPr>
            <a:picLocks noChangeAspect="1"/>
          </p:cNvPicPr>
          <p:nvPr/>
        </p:nvPicPr>
        <p:blipFill>
          <a:blip r:embed="rId3"/>
          <a:stretch>
            <a:fillRect/>
          </a:stretch>
        </p:blipFill>
        <p:spPr>
          <a:xfrm>
            <a:off x="7033429" y="289419"/>
            <a:ext cx="5029135" cy="889021"/>
          </a:xfrm>
          <a:prstGeom prst="rect">
            <a:avLst/>
          </a:prstGeom>
        </p:spPr>
      </p:pic>
      <p:sp>
        <p:nvSpPr>
          <p:cNvPr id="9" name="TextBox 8"/>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1034382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3880" y="500910"/>
            <a:ext cx="10710408" cy="5862312"/>
          </a:xfrm>
          <a:prstGeom prst="rect">
            <a:avLst/>
          </a:prstGeom>
        </p:spPr>
      </p:pic>
    </p:spTree>
    <p:extLst>
      <p:ext uri="{BB962C8B-B14F-4D97-AF65-F5344CB8AC3E}">
        <p14:creationId xmlns:p14="http://schemas.microsoft.com/office/powerpoint/2010/main" val="2531581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9991"/>
          <a:stretch/>
        </p:blipFill>
        <p:spPr>
          <a:xfrm>
            <a:off x="1484332" y="256783"/>
            <a:ext cx="8937323" cy="6869976"/>
          </a:xfrm>
          <a:prstGeom prst="rect">
            <a:avLst/>
          </a:prstGeom>
        </p:spPr>
      </p:pic>
      <p:pic>
        <p:nvPicPr>
          <p:cNvPr id="8" name="Picture 7"/>
          <p:cNvPicPr>
            <a:picLocks noChangeAspect="1"/>
          </p:cNvPicPr>
          <p:nvPr/>
        </p:nvPicPr>
        <p:blipFill>
          <a:blip r:embed="rId3"/>
          <a:stretch>
            <a:fillRect/>
          </a:stretch>
        </p:blipFill>
        <p:spPr>
          <a:xfrm>
            <a:off x="7033429" y="289419"/>
            <a:ext cx="5029135" cy="889021"/>
          </a:xfrm>
          <a:prstGeom prst="rect">
            <a:avLst/>
          </a:prstGeom>
        </p:spPr>
      </p:pic>
      <p:sp>
        <p:nvSpPr>
          <p:cNvPr id="9" name="TextBox 8"/>
          <p:cNvSpPr txBox="1"/>
          <p:nvPr/>
        </p:nvSpPr>
        <p:spPr>
          <a:xfrm>
            <a:off x="10788482" y="289419"/>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656826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1665" y="5898565"/>
            <a:ext cx="10706196" cy="738664"/>
          </a:xfrm>
          <a:prstGeom prst="rect">
            <a:avLst/>
          </a:prstGeom>
          <a:noFill/>
        </p:spPr>
        <p:txBody>
          <a:bodyPr wrap="square" rtlCol="0">
            <a:spAutoFit/>
          </a:bodyPr>
          <a:lstStyle/>
          <a:p>
            <a:r>
              <a:rPr lang="en-US" sz="1400" dirty="0" smtClean="0">
                <a:solidFill>
                  <a:srgbClr val="C00000"/>
                </a:solidFill>
              </a:rPr>
              <a:t>We </a:t>
            </a:r>
            <a:r>
              <a:rPr lang="en-US" sz="1400" dirty="0">
                <a:solidFill>
                  <a:srgbClr val="C00000"/>
                </a:solidFill>
              </a:rPr>
              <a:t>gratefully acknowledge </a:t>
            </a:r>
            <a:r>
              <a:rPr lang="en-US" sz="1400" dirty="0" smtClean="0">
                <a:solidFill>
                  <a:srgbClr val="C00000"/>
                </a:solidFill>
              </a:rPr>
              <a:t>financial </a:t>
            </a:r>
            <a:r>
              <a:rPr lang="en-US" sz="1400" dirty="0">
                <a:solidFill>
                  <a:srgbClr val="C00000"/>
                </a:solidFill>
              </a:rPr>
              <a:t>and in-kind support for this event: Cyberinfrastructure for Network Science Center; Indiana University School of Informatics, Computing, and Engineering; Innovate Indiana; the IU Research and Technology Corp.; The Mill; </a:t>
            </a:r>
            <a:r>
              <a:rPr lang="en-US" sz="1400" dirty="0" smtClean="0">
                <a:solidFill>
                  <a:srgbClr val="C00000"/>
                </a:solidFill>
              </a:rPr>
              <a:t>the </a:t>
            </a:r>
            <a:r>
              <a:rPr lang="en-US" sz="1400" dirty="0">
                <a:solidFill>
                  <a:srgbClr val="C00000"/>
                </a:solidFill>
              </a:rPr>
              <a:t>Regional Economic Development (RED) </a:t>
            </a:r>
            <a:r>
              <a:rPr lang="en-US" sz="1400" dirty="0" smtClean="0">
                <a:solidFill>
                  <a:srgbClr val="C00000"/>
                </a:solidFill>
              </a:rPr>
              <a:t>Fund; and </a:t>
            </a:r>
            <a:r>
              <a:rPr lang="en-US" sz="1400" dirty="0">
                <a:solidFill>
                  <a:srgbClr val="C00000"/>
                </a:solidFill>
              </a:rPr>
              <a:t>the Indiana </a:t>
            </a:r>
            <a:r>
              <a:rPr lang="en-US" sz="1400" dirty="0" err="1">
                <a:solidFill>
                  <a:srgbClr val="C00000"/>
                </a:solidFill>
              </a:rPr>
              <a:t>IoT</a:t>
            </a:r>
            <a:r>
              <a:rPr lang="en-US" sz="1400" dirty="0">
                <a:solidFill>
                  <a:srgbClr val="C00000"/>
                </a:solidFill>
              </a:rPr>
              <a:t> Lab</a:t>
            </a:r>
            <a:r>
              <a:rPr lang="en-US" sz="1400" dirty="0" smtClean="0">
                <a:solidFill>
                  <a:srgbClr val="C00000"/>
                </a:solidFill>
              </a:rPr>
              <a:t>. </a:t>
            </a:r>
            <a:endParaRPr lang="en-US" sz="1400" b="1" dirty="0">
              <a:solidFill>
                <a:srgbClr val="C00000"/>
              </a:solidFill>
            </a:endParaRPr>
          </a:p>
        </p:txBody>
      </p:sp>
      <p:pic>
        <p:nvPicPr>
          <p:cNvPr id="2" name="Picture 1"/>
          <p:cNvPicPr>
            <a:picLocks noChangeAspect="1"/>
          </p:cNvPicPr>
          <p:nvPr/>
        </p:nvPicPr>
        <p:blipFill>
          <a:blip r:embed="rId2"/>
          <a:stretch>
            <a:fillRect/>
          </a:stretch>
        </p:blipFill>
        <p:spPr>
          <a:xfrm>
            <a:off x="801665" y="363503"/>
            <a:ext cx="10565706" cy="2890018"/>
          </a:xfrm>
          <a:prstGeom prst="rect">
            <a:avLst/>
          </a:prstGeom>
        </p:spPr>
      </p:pic>
      <p:sp>
        <p:nvSpPr>
          <p:cNvPr id="5" name="Rectangle 4"/>
          <p:cNvSpPr/>
          <p:nvPr/>
        </p:nvSpPr>
        <p:spPr>
          <a:xfrm>
            <a:off x="1348636" y="3499536"/>
            <a:ext cx="9471764" cy="2215991"/>
          </a:xfrm>
          <a:prstGeom prst="rect">
            <a:avLst/>
          </a:prstGeom>
        </p:spPr>
        <p:txBody>
          <a:bodyPr wrap="square">
            <a:spAutoFit/>
          </a:bodyPr>
          <a:lstStyle/>
          <a:p>
            <a:r>
              <a:rPr lang="en-US" dirty="0" smtClean="0"/>
              <a:t>The </a:t>
            </a:r>
            <a:r>
              <a:rPr lang="en-US" dirty="0"/>
              <a:t>Indiana University School of Informatics, Computing, and Engineering—in close collaboration with Innovate Indiana, the IU Research and Technology Corp., The Mill and the Indiana </a:t>
            </a:r>
            <a:r>
              <a:rPr lang="en-US" dirty="0" err="1"/>
              <a:t>IoT</a:t>
            </a:r>
            <a:r>
              <a:rPr lang="en-US" dirty="0"/>
              <a:t> Lab—will host academic and industrial experts to discuss wearables and the Internet of Things (</a:t>
            </a:r>
            <a:r>
              <a:rPr lang="en-US" dirty="0" err="1"/>
              <a:t>IoT</a:t>
            </a:r>
            <a:r>
              <a:rPr lang="en-US" dirty="0" smtClean="0"/>
              <a:t>).</a:t>
            </a:r>
          </a:p>
          <a:p>
            <a:endParaRPr lang="en-US" sz="1200" dirty="0"/>
          </a:p>
          <a:p>
            <a:r>
              <a:rPr lang="en-US" dirty="0"/>
              <a:t>The symposium will bring together thought leaders and innovative product developers that design </a:t>
            </a:r>
            <a:r>
              <a:rPr lang="en-US" dirty="0" err="1"/>
              <a:t>IoT</a:t>
            </a:r>
            <a:r>
              <a:rPr lang="en-US" dirty="0"/>
              <a:t> wearables for fashion, athletics, medical, and military applications. Topics to be addressed include novel sensors and actuators, scalable and secure cyberinfrastructures, ownership of generated data, fashion trends in wearables, visual analytics of </a:t>
            </a:r>
            <a:r>
              <a:rPr lang="en-US" dirty="0" err="1"/>
              <a:t>IoT</a:t>
            </a:r>
            <a:r>
              <a:rPr lang="en-US" dirty="0"/>
              <a:t> data, and more.</a:t>
            </a:r>
          </a:p>
        </p:txBody>
      </p:sp>
      <p:pic>
        <p:nvPicPr>
          <p:cNvPr id="6" name="Picture 5"/>
          <p:cNvPicPr>
            <a:picLocks noChangeAspect="1"/>
          </p:cNvPicPr>
          <p:nvPr/>
        </p:nvPicPr>
        <p:blipFill>
          <a:blip r:embed="rId3"/>
          <a:stretch>
            <a:fillRect/>
          </a:stretch>
        </p:blipFill>
        <p:spPr>
          <a:xfrm>
            <a:off x="1446821" y="2482175"/>
            <a:ext cx="5029135" cy="889021"/>
          </a:xfrm>
          <a:prstGeom prst="rect">
            <a:avLst/>
          </a:prstGeom>
        </p:spPr>
      </p:pic>
      <p:sp>
        <p:nvSpPr>
          <p:cNvPr id="8" name="TextBox 7"/>
          <p:cNvSpPr txBox="1"/>
          <p:nvPr/>
        </p:nvSpPr>
        <p:spPr>
          <a:xfrm>
            <a:off x="9504564" y="2554983"/>
            <a:ext cx="1114408" cy="461665"/>
          </a:xfrm>
          <a:prstGeom prst="rect">
            <a:avLst/>
          </a:prstGeom>
          <a:noFill/>
        </p:spPr>
        <p:txBody>
          <a:bodyPr wrap="none" rtlCol="0">
            <a:spAutoFit/>
          </a:bodyPr>
          <a:lstStyle/>
          <a:p>
            <a:r>
              <a:rPr lang="en-US" sz="2400" b="1" dirty="0" smtClean="0">
                <a:solidFill>
                  <a:srgbClr val="C00000"/>
                </a:solidFill>
              </a:rPr>
              <a:t>#IU-</a:t>
            </a:r>
            <a:r>
              <a:rPr lang="en-US" sz="2400" b="1" dirty="0" err="1" smtClean="0">
                <a:solidFill>
                  <a:srgbClr val="C00000"/>
                </a:solidFill>
              </a:rPr>
              <a:t>IoT</a:t>
            </a:r>
            <a:endParaRPr lang="en-US" sz="2400" b="1" dirty="0">
              <a:solidFill>
                <a:srgbClr val="C00000"/>
              </a:solidFill>
            </a:endParaRPr>
          </a:p>
        </p:txBody>
      </p:sp>
    </p:spTree>
    <p:extLst>
      <p:ext uri="{BB962C8B-B14F-4D97-AF65-F5344CB8AC3E}">
        <p14:creationId xmlns:p14="http://schemas.microsoft.com/office/powerpoint/2010/main" val="399812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11.0&quot;&gt;&lt;object type=&quot;1&quot; unique_id=&quot;10001&quot;&gt;&lt;object type=&quot;8&quot; unique_id=&quot;1735616&quot;&gt;&lt;/object&gt;&lt;object type=&quot;2&quot; unique_id=&quot;1735617&quot;&gt;&lt;object type=&quot;3&quot; unique_id=&quot;1735618&quot;&gt;&lt;property id=&quot;20148&quot; value=&quot;5&quot;/&gt;&lt;property id=&quot;20300&quot; value=&quot;Slide 1&quot;/&gt;&lt;property id=&quot;20307&quot; value=&quot;258&quot;/&gt;&lt;/object&gt;&lt;object type=&quot;3&quot; unique_id=&quot;1735656&quot;&gt;&lt;property id=&quot;20148&quot; value=&quot;5&quot;/&gt;&lt;property id=&quot;20300&quot; value=&quot;Slide 16 - &amp;quot;General Introduction by Participants&amp;quot;&quot;/&gt;&lt;property id=&quot;20307&quot; value=&quot;259&quot;/&gt;&lt;/object&gt;&lt;object type=&quot;3&quot; unique_id=&quot;1735682&quot;&gt;&lt;property id=&quot;20148&quot; value=&quot;5&quot;/&gt;&lt;property id=&quot;20300&quot; value=&quot;Slide 24 - &amp;quot;2nd Best Ideas&amp;quot;&quot;/&gt;&lt;property id=&quot;20307&quot; value=&quot;261&quot;/&gt;&lt;/object&gt;&lt;object type=&quot;3&quot; unique_id=&quot;1735942&quot;&gt;&lt;property id=&quot;20148&quot; value=&quot;5&quot;/&gt;&lt;property id=&quot;20300&quot; value=&quot;Slide 2&quot;/&gt;&lt;property id=&quot;20307&quot; value=&quot;263&quot;/&gt;&lt;/object&gt;&lt;object type=&quot;3&quot; unique_id=&quot;1735943&quot;&gt;&lt;property id=&quot;20148&quot; value=&quot;5&quot;/&gt;&lt;property id=&quot;20300&quot; value=&quot;Slide 3&quot;/&gt;&lt;property id=&quot;20307&quot; value=&quot;264&quot;/&gt;&lt;/object&gt;&lt;object type=&quot;3&quot; unique_id=&quot;1735944&quot;&gt;&lt;property id=&quot;20148&quot; value=&quot;5&quot;/&gt;&lt;property id=&quot;20300&quot; value=&quot;Slide 4&quot;/&gt;&lt;property id=&quot;20307&quot; value=&quot;265&quot;/&gt;&lt;/object&gt;&lt;object type=&quot;3&quot; unique_id=&quot;1735945&quot;&gt;&lt;property id=&quot;20148&quot; value=&quot;5&quot;/&gt;&lt;property id=&quot;20300&quot; value=&quot;Slide 5&quot;/&gt;&lt;property id=&quot;20307&quot; value=&quot;267&quot;/&gt;&lt;/object&gt;&lt;object type=&quot;3&quot; unique_id=&quot;1735946&quot;&gt;&lt;property id=&quot;20148&quot; value=&quot;5&quot;/&gt;&lt;property id=&quot;20300&quot; value=&quot;Slide 6&quot;/&gt;&lt;property id=&quot;20307&quot; value=&quot;268&quot;/&gt;&lt;/object&gt;&lt;object type=&quot;3&quot; unique_id=&quot;1735947&quot;&gt;&lt;property id=&quot;20148&quot; value=&quot;5&quot;/&gt;&lt;property id=&quot;20300&quot; value=&quot;Slide 7&quot;/&gt;&lt;property id=&quot;20307&quot; value=&quot;270&quot;/&gt;&lt;/object&gt;&lt;object type=&quot;3&quot; unique_id=&quot;1735948&quot;&gt;&lt;property id=&quot;20148&quot; value=&quot;5&quot;/&gt;&lt;property id=&quot;20300&quot; value=&quot;Slide 8&quot;/&gt;&lt;property id=&quot;20307&quot; value=&quot;272&quot;/&gt;&lt;/object&gt;&lt;object type=&quot;3&quot; unique_id=&quot;1735949&quot;&gt;&lt;property id=&quot;20148&quot; value=&quot;5&quot;/&gt;&lt;property id=&quot;20300&quot; value=&quot;Slide 9&quot;/&gt;&lt;property id=&quot;20307&quot; value=&quot;273&quot;/&gt;&lt;/object&gt;&lt;object type=&quot;3&quot; unique_id=&quot;1735950&quot;&gt;&lt;property id=&quot;20148&quot; value=&quot;5&quot;/&gt;&lt;property id=&quot;20300&quot; value=&quot;Slide 10&quot;/&gt;&lt;property id=&quot;20307&quot; value=&quot;269&quot;/&gt;&lt;/object&gt;&lt;object type=&quot;3&quot; unique_id=&quot;1735951&quot;&gt;&lt;property id=&quot;20148&quot; value=&quot;5&quot;/&gt;&lt;property id=&quot;20300&quot; value=&quot;Slide 11&quot;/&gt;&lt;property id=&quot;20307&quot; value=&quot;266&quot;/&gt;&lt;/object&gt;&lt;object type=&quot;3&quot; unique_id=&quot;1735952&quot;&gt;&lt;property id=&quot;20148&quot; value=&quot;5&quot;/&gt;&lt;property id=&quot;20300&quot; value=&quot;Slide 12&quot;/&gt;&lt;property id=&quot;20307&quot; value=&quot;271&quot;/&gt;&lt;/object&gt;&lt;object type=&quot;3&quot; unique_id=&quot;1735953&quot;&gt;&lt;property id=&quot;20148&quot; value=&quot;5&quot;/&gt;&lt;property id=&quot;20300&quot; value=&quot;Slide 13&quot;/&gt;&lt;property id=&quot;20307&quot; value=&quot;275&quot;/&gt;&lt;/object&gt;&lt;object type=&quot;3&quot; unique_id=&quot;1735954&quot;&gt;&lt;property id=&quot;20148&quot; value=&quot;5&quot;/&gt;&lt;property id=&quot;20300&quot; value=&quot;Slide 14&quot;/&gt;&lt;property id=&quot;20307&quot; value=&quot;274&quot;/&gt;&lt;/object&gt;&lt;object type=&quot;3&quot; unique_id=&quot;1735955&quot;&gt;&lt;property id=&quot;20148&quot; value=&quot;5&quot;/&gt;&lt;property id=&quot;20300&quot; value=&quot;Slide 17&quot;/&gt;&lt;property id=&quot;20307&quot; value=&quot;277&quot;/&gt;&lt;/object&gt;&lt;object type=&quot;3&quot; unique_id=&quot;1735957&quot;&gt;&lt;property id=&quot;20148&quot; value=&quot;5&quot;/&gt;&lt;property id=&quot;20300&quot; value=&quot;Slide 19 - &amp;quot;Brainstorming: Opportunities &amp;amp; Challenges&amp;quot;&quot;/&gt;&lt;property id=&quot;20307&quot; value=&quot;276&quot;/&gt;&lt;/object&gt;&lt;object type=&quot;3&quot; unique_id=&quot;1735958&quot;&gt;&lt;property id=&quot;20148&quot; value=&quot;5&quot;/&gt;&lt;property id=&quot;20300&quot; value=&quot;Slide 26&quot;/&gt;&lt;property id=&quot;20307&quot; value=&quot;279&quot;/&gt;&lt;/object&gt;&lt;object type=&quot;3&quot; unique_id=&quot;1735959&quot;&gt;&lt;property id=&quot;20148&quot; value=&quot;5&quot;/&gt;&lt;property id=&quot;20300&quot; value=&quot;Slide 20 - &amp;quot;Day 2&amp;quot;&quot;/&gt;&lt;property id=&quot;20307&quot; value=&quot;282&quot;/&gt;&lt;/object&gt;&lt;object type=&quot;3&quot; unique_id=&quot;1735960&quot;&gt;&lt;property id=&quot;20148&quot; value=&quot;5&quot;/&gt;&lt;property id=&quot;20300&quot; value=&quot;Slide 21&quot;/&gt;&lt;property id=&quot;20307&quot; value=&quot;281&quot;/&gt;&lt;/object&gt;&lt;object type=&quot;3&quot; unique_id=&quot;1735961&quot;&gt;&lt;property id=&quot;20148&quot; value=&quot;5&quot;/&gt;&lt;property id=&quot;20300&quot; value=&quot;Slide 22&quot;/&gt;&lt;property id=&quot;20307&quot; value=&quot;280&quot;/&gt;&lt;/object&gt;&lt;object type=&quot;3&quot; unique_id=&quot;1735962&quot;&gt;&lt;property id=&quot;20148&quot; value=&quot;5&quot;/&gt;&lt;property id=&quot;20300&quot; value=&quot;Slide 23 - &amp;quot;Parallel Brainstorming &amp;quot;&quot;/&gt;&lt;property id=&quot;20307&quot; value=&quot;283&quot;/&gt;&lt;/object&gt;&lt;object type=&quot;3&quot; unique_id=&quot;1735963&quot;&gt;&lt;property id=&quot;20148&quot; value=&quot;5&quot;/&gt;&lt;property id=&quot;20300&quot; value=&quot;Slide 25&quot;/&gt;&lt;property id=&quot;20307&quot; value=&quot;284&quot;/&gt;&lt;/object&gt;&lt;object type=&quot;3&quot; unique_id=&quot;1735964&quot;&gt;&lt;property id=&quot;20148&quot; value=&quot;5&quot;/&gt;&lt;property id=&quot;20300&quot; value=&quot;Slide 29 - &amp;quot;Upcoming Events&amp;quot;&quot;/&gt;&lt;property id=&quot;20307&quot; value=&quot;285&quot;/&gt;&lt;/object&gt;&lt;object type=&quot;3&quot; unique_id=&quot;1781963&quot;&gt;&lt;property id=&quot;20148&quot; value=&quot;5&quot;/&gt;&lt;property id=&quot;20300&quot; value=&quot;Slide 15&quot;/&gt;&lt;property id=&quot;20307&quot; value=&quot;287&quot;/&gt;&lt;/object&gt;&lt;object type=&quot;3&quot; unique_id=&quot;1781964&quot;&gt;&lt;property id=&quot;20148&quot; value=&quot;5&quot;/&gt;&lt;property id=&quot;20300&quot; value=&quot;Slide 18&quot;/&gt;&lt;property id=&quot;20307&quot; value=&quot;286&quot;/&gt;&lt;/object&gt;&lt;object type=&quot;3&quot; unique_id=&quot;1782255&quot;&gt;&lt;property id=&quot;20148&quot; value=&quot;5&quot;/&gt;&lt;property id=&quot;20300&quot; value=&quot;Slide 30 - &amp;quot;Acknowledgements&amp;quot;&quot;/&gt;&lt;property id=&quot;20307&quot; value=&quot;288&quot;/&gt;&lt;/object&gt;&lt;object type=&quot;3&quot; unique_id=&quot;1782586&quot;&gt;&lt;property id=&quot;20148&quot; value=&quot;5&quot;/&gt;&lt;property id=&quot;20300&quot; value=&quot;Slide 27&quot;/&gt;&lt;property id=&quot;20307&quot; value=&quot;289&quot;/&gt;&lt;/object&gt;&lt;object type=&quot;3&quot; unique_id=&quot;1782928&quot;&gt;&lt;property id=&quot;20148&quot; value=&quot;5&quot;/&gt;&lt;property id=&quot;20300&quot; value=&quot;Slide 28&quot;/&gt;&lt;property id=&quot;20307&quot; value=&quot;290&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9246</TotalTime>
  <Words>735</Words>
  <Application>Microsoft Office PowerPoint</Application>
  <PresentationFormat>Widescreen</PresentationFormat>
  <Paragraphs>51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Brainstorming: Opportunities &amp; Challenges</vt:lpstr>
      <vt:lpstr>Day 2</vt:lpstr>
      <vt:lpstr>PowerPoint Presentation</vt:lpstr>
      <vt:lpstr>PowerPoint Presentation</vt:lpstr>
      <vt:lpstr>PowerPoint Presentation</vt:lpstr>
      <vt:lpstr>PowerPoint Presentation</vt:lpstr>
      <vt:lpstr>2nd Best Ideas</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Borner, Katy</dc:creator>
  <cp:lastModifiedBy>Borner, Katy</cp:lastModifiedBy>
  <cp:revision>40</cp:revision>
  <cp:lastPrinted>2018-03-02T22:31:50Z</cp:lastPrinted>
  <dcterms:created xsi:type="dcterms:W3CDTF">2018-02-21T12:34:17Z</dcterms:created>
  <dcterms:modified xsi:type="dcterms:W3CDTF">2019-04-25T01:51:30Z</dcterms:modified>
</cp:coreProperties>
</file>